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63" d="100"/>
          <a:sy n="63"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98C8-E2AD-446F-90C2-71446A83C3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A60DA3-0A87-407D-A9D5-EC3F1A5A2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036653-767E-4C7D-952C-8E0E0B68832A}"/>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5" name="Footer Placeholder 4">
            <a:extLst>
              <a:ext uri="{FF2B5EF4-FFF2-40B4-BE49-F238E27FC236}">
                <a16:creationId xmlns:a16="http://schemas.microsoft.com/office/drawing/2014/main" id="{8818E0C8-7DAA-450B-9179-1FDC1CC3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5AEED-24C7-4132-9460-7A705A80B817}"/>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200834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9306-D163-4E05-A76A-EBBF46A47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5BCB73-4646-46E4-8119-81750A5BDD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5D183-3543-4EEA-BBE8-4187E1077D01}"/>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5" name="Footer Placeholder 4">
            <a:extLst>
              <a:ext uri="{FF2B5EF4-FFF2-40B4-BE49-F238E27FC236}">
                <a16:creationId xmlns:a16="http://schemas.microsoft.com/office/drawing/2014/main" id="{DCA9A6A1-6560-4AD5-8804-840991A93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73979-4E98-4FD6-82D1-693ADE79527F}"/>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180159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80B32-F8F6-4D36-B78A-B61C1F6E4E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B89C6-9124-47FD-95BC-B517976839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9722F-1318-4982-8C49-5083EA56ED79}"/>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5" name="Footer Placeholder 4">
            <a:extLst>
              <a:ext uri="{FF2B5EF4-FFF2-40B4-BE49-F238E27FC236}">
                <a16:creationId xmlns:a16="http://schemas.microsoft.com/office/drawing/2014/main" id="{FCBFA887-786A-4250-B981-F465745B7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B576B-BD16-49BF-B14B-9DC831EC6012}"/>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88672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84E9-820C-4CE9-A1B3-465861C5A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7D991-80A1-41C6-9898-4E8AE8E1E6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A8D32-BCD6-4E08-AAEF-D3D2D6754936}"/>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5" name="Footer Placeholder 4">
            <a:extLst>
              <a:ext uri="{FF2B5EF4-FFF2-40B4-BE49-F238E27FC236}">
                <a16:creationId xmlns:a16="http://schemas.microsoft.com/office/drawing/2014/main" id="{C721FB7C-BE98-4402-B6D3-662D6922E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2CA0C-5CAA-4FC1-97CC-F900F32D7200}"/>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418930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F08F-F034-45E0-B1A4-9608804495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B3205-0C79-4E68-A407-4FFF987A4C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C1AD8-D2F3-4FB7-A9AE-A50B78A084B8}"/>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5" name="Footer Placeholder 4">
            <a:extLst>
              <a:ext uri="{FF2B5EF4-FFF2-40B4-BE49-F238E27FC236}">
                <a16:creationId xmlns:a16="http://schemas.microsoft.com/office/drawing/2014/main" id="{3D3E0D8E-6539-45C9-9913-FF6714691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DC845-929C-451E-BFC5-E21B18F90628}"/>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347494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3031-9E7B-4AA1-B836-4952C6EDF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45ABA-5F70-4A57-A609-13B826341B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21C1B6-F97D-4D12-8862-DAADAA9E0F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A125A-3584-4719-9BC8-5A7371BCADC0}"/>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6" name="Footer Placeholder 5">
            <a:extLst>
              <a:ext uri="{FF2B5EF4-FFF2-40B4-BE49-F238E27FC236}">
                <a16:creationId xmlns:a16="http://schemas.microsoft.com/office/drawing/2014/main" id="{6F60A16A-D638-48B1-8899-7BE20B270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1C449-3A10-4578-A944-D6139AAD6D25}"/>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397702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546-1EBD-4103-AD0B-7C1B989C80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9B826D-381C-4FC4-8648-831DE56F8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4F76B3-53DF-4B8B-9A16-FF75A8E799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C0739B-DA8C-4959-BBE4-15F2F1A67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585495-9314-4B11-89F5-80C1248713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9C913B-12B2-43A2-97AC-FCAC650A9D5B}"/>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8" name="Footer Placeholder 7">
            <a:extLst>
              <a:ext uri="{FF2B5EF4-FFF2-40B4-BE49-F238E27FC236}">
                <a16:creationId xmlns:a16="http://schemas.microsoft.com/office/drawing/2014/main" id="{0A0D27D5-DA3B-431A-9F34-508BBF7FBC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CA7C9-23AA-4E90-A806-8EAA6E587B50}"/>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88632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59EB-0E9C-4A7A-8020-373433A02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498178-E181-4D8D-BB6B-F7762E40840B}"/>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4" name="Footer Placeholder 3">
            <a:extLst>
              <a:ext uri="{FF2B5EF4-FFF2-40B4-BE49-F238E27FC236}">
                <a16:creationId xmlns:a16="http://schemas.microsoft.com/office/drawing/2014/main" id="{0D3CFD6A-CAB8-4D4F-881E-012B9FE0C3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1B2648-BCA7-444B-ABC5-0971B8A02DCD}"/>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30384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3F676-715D-4CAC-ACD2-C06CDD2BB455}"/>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3" name="Footer Placeholder 2">
            <a:extLst>
              <a:ext uri="{FF2B5EF4-FFF2-40B4-BE49-F238E27FC236}">
                <a16:creationId xmlns:a16="http://schemas.microsoft.com/office/drawing/2014/main" id="{0D699A22-642F-4D68-BA01-AB1EEB10B0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9855F7-881D-4B52-86B7-62CAB56A8811}"/>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314126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E915-3AF4-4196-A34D-FDEA17065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3F668-2EF9-4DF9-B489-0CEF73327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522359-787F-4F9E-B65A-136B359FA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13A69D-518C-4D82-90B4-9C4871A1C54A}"/>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6" name="Footer Placeholder 5">
            <a:extLst>
              <a:ext uri="{FF2B5EF4-FFF2-40B4-BE49-F238E27FC236}">
                <a16:creationId xmlns:a16="http://schemas.microsoft.com/office/drawing/2014/main" id="{B75A99F4-0089-4BB3-A1E8-74F67FEE5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3073A-9F14-4A88-B08C-66D91F559E24}"/>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349129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19B9-152D-41CB-9CCF-68C96085E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EE251-4B55-4748-98AD-41CC7E473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5FB337-EDB5-4BDB-939B-1D85D8427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7C5596-A1C2-4B3E-AEBD-3486A85F1ACB}"/>
              </a:ext>
            </a:extLst>
          </p:cNvPr>
          <p:cNvSpPr>
            <a:spLocks noGrp="1"/>
          </p:cNvSpPr>
          <p:nvPr>
            <p:ph type="dt" sz="half" idx="10"/>
          </p:nvPr>
        </p:nvSpPr>
        <p:spPr/>
        <p:txBody>
          <a:bodyPr/>
          <a:lstStyle/>
          <a:p>
            <a:fld id="{1CB5F42E-2B4A-4EA6-89E2-49613EF8CB67}" type="datetimeFigureOut">
              <a:rPr lang="en-US" smtClean="0"/>
              <a:t>11/29/2018</a:t>
            </a:fld>
            <a:endParaRPr lang="en-US"/>
          </a:p>
        </p:txBody>
      </p:sp>
      <p:sp>
        <p:nvSpPr>
          <p:cNvPr id="6" name="Footer Placeholder 5">
            <a:extLst>
              <a:ext uri="{FF2B5EF4-FFF2-40B4-BE49-F238E27FC236}">
                <a16:creationId xmlns:a16="http://schemas.microsoft.com/office/drawing/2014/main" id="{37E0A62D-FA60-4986-BA52-DD9892C60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73ECAE-5F0F-46DC-9F66-5B51B4FBFDDB}"/>
              </a:ext>
            </a:extLst>
          </p:cNvPr>
          <p:cNvSpPr>
            <a:spLocks noGrp="1"/>
          </p:cNvSpPr>
          <p:nvPr>
            <p:ph type="sldNum" sz="quarter" idx="12"/>
          </p:nvPr>
        </p:nvSpPr>
        <p:spPr/>
        <p:txBody>
          <a:bodyPr/>
          <a:lstStyle/>
          <a:p>
            <a:fld id="{D7648F6E-2547-42A7-B16C-CBB24020D03B}" type="slidenum">
              <a:rPr lang="en-US" smtClean="0"/>
              <a:t>‹#›</a:t>
            </a:fld>
            <a:endParaRPr lang="en-US"/>
          </a:p>
        </p:txBody>
      </p:sp>
    </p:spTree>
    <p:extLst>
      <p:ext uri="{BB962C8B-B14F-4D97-AF65-F5344CB8AC3E}">
        <p14:creationId xmlns:p14="http://schemas.microsoft.com/office/powerpoint/2010/main" val="351909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01AA6-1C11-4B4C-868F-2DC604D8C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62FFF1-6A4A-4150-A52E-84AC1B37F8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C810E-FBA4-4920-9674-664370A33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5F42E-2B4A-4EA6-89E2-49613EF8CB67}" type="datetimeFigureOut">
              <a:rPr lang="en-US" smtClean="0"/>
              <a:t>11/29/2018</a:t>
            </a:fld>
            <a:endParaRPr lang="en-US"/>
          </a:p>
        </p:txBody>
      </p:sp>
      <p:sp>
        <p:nvSpPr>
          <p:cNvPr id="5" name="Footer Placeholder 4">
            <a:extLst>
              <a:ext uri="{FF2B5EF4-FFF2-40B4-BE49-F238E27FC236}">
                <a16:creationId xmlns:a16="http://schemas.microsoft.com/office/drawing/2014/main" id="{F19024D8-25B4-4024-B715-C733847B8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B9CB2A-9E50-4E81-BDB1-6274EF2BA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48F6E-2547-42A7-B16C-CBB24020D03B}" type="slidenum">
              <a:rPr lang="en-US" smtClean="0"/>
              <a:t>‹#›</a:t>
            </a:fld>
            <a:endParaRPr lang="en-US"/>
          </a:p>
        </p:txBody>
      </p:sp>
    </p:spTree>
    <p:extLst>
      <p:ext uri="{BB962C8B-B14F-4D97-AF65-F5344CB8AC3E}">
        <p14:creationId xmlns:p14="http://schemas.microsoft.com/office/powerpoint/2010/main" val="3200221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991B-A4DF-4CCF-8B0E-A9BF657070CC}"/>
              </a:ext>
            </a:extLst>
          </p:cNvPr>
          <p:cNvSpPr>
            <a:spLocks noGrp="1"/>
          </p:cNvSpPr>
          <p:nvPr>
            <p:ph type="ctrTitle"/>
          </p:nvPr>
        </p:nvSpPr>
        <p:spPr>
          <a:xfrm>
            <a:off x="1524000" y="185684"/>
            <a:ext cx="9144000" cy="2387600"/>
          </a:xfrm>
        </p:spPr>
        <p:txBody>
          <a:bodyPr/>
          <a:lstStyle/>
          <a:p>
            <a:r>
              <a:rPr lang="en-US" dirty="0"/>
              <a:t>Student Work-Techniques</a:t>
            </a:r>
          </a:p>
        </p:txBody>
      </p:sp>
      <p:sp>
        <p:nvSpPr>
          <p:cNvPr id="3" name="Subtitle 2">
            <a:extLst>
              <a:ext uri="{FF2B5EF4-FFF2-40B4-BE49-F238E27FC236}">
                <a16:creationId xmlns:a16="http://schemas.microsoft.com/office/drawing/2014/main" id="{07679FB2-59E2-4FFB-817C-83FABB7CF6D6}"/>
              </a:ext>
            </a:extLst>
          </p:cNvPr>
          <p:cNvSpPr>
            <a:spLocks noGrp="1"/>
          </p:cNvSpPr>
          <p:nvPr>
            <p:ph type="subTitle" idx="1"/>
          </p:nvPr>
        </p:nvSpPr>
        <p:spPr>
          <a:xfrm>
            <a:off x="1524000" y="2723934"/>
            <a:ext cx="9144000" cy="1655762"/>
          </a:xfrm>
        </p:spPr>
        <p:txBody>
          <a:bodyPr>
            <a:normAutofit/>
          </a:bodyPr>
          <a:lstStyle/>
          <a:p>
            <a:r>
              <a:rPr lang="en-US" sz="3200" dirty="0"/>
              <a:t>Holiday Movie Trailers</a:t>
            </a:r>
          </a:p>
        </p:txBody>
      </p:sp>
      <p:pic>
        <p:nvPicPr>
          <p:cNvPr id="5" name="Picture 4">
            <a:extLst>
              <a:ext uri="{FF2B5EF4-FFF2-40B4-BE49-F238E27FC236}">
                <a16:creationId xmlns:a16="http://schemas.microsoft.com/office/drawing/2014/main" id="{D27536F0-5A09-4D32-B718-0719A121079E}"/>
              </a:ext>
            </a:extLst>
          </p:cNvPr>
          <p:cNvPicPr>
            <a:picLocks noChangeAspect="1"/>
          </p:cNvPicPr>
          <p:nvPr/>
        </p:nvPicPr>
        <p:blipFill rotWithShape="1">
          <a:blip r:embed="rId2">
            <a:extLst>
              <a:ext uri="{28A0092B-C50C-407E-A947-70E740481C1C}">
                <a14:useLocalDpi xmlns:a14="http://schemas.microsoft.com/office/drawing/2010/main" val="0"/>
              </a:ext>
            </a:extLst>
          </a:blip>
          <a:srcRect l="5226" t="9860" r="3421" b="16282"/>
          <a:stretch/>
        </p:blipFill>
        <p:spPr>
          <a:xfrm>
            <a:off x="3594537" y="3692632"/>
            <a:ext cx="4524704" cy="2538250"/>
          </a:xfrm>
          <a:prstGeom prst="rect">
            <a:avLst/>
          </a:prstGeom>
        </p:spPr>
      </p:pic>
    </p:spTree>
    <p:extLst>
      <p:ext uri="{BB962C8B-B14F-4D97-AF65-F5344CB8AC3E}">
        <p14:creationId xmlns:p14="http://schemas.microsoft.com/office/powerpoint/2010/main" val="347631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ADB3116-3837-4BA0-A0A6-188B3AA9E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91" y="330747"/>
            <a:ext cx="10743278" cy="52502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9416BB-05EC-4181-BB79-D6D8FCE02EF4}"/>
              </a:ext>
            </a:extLst>
          </p:cNvPr>
          <p:cNvSpPr txBox="1"/>
          <p:nvPr/>
        </p:nvSpPr>
        <p:spPr>
          <a:xfrm>
            <a:off x="4477407" y="5757812"/>
            <a:ext cx="8192990" cy="769441"/>
          </a:xfrm>
          <a:prstGeom prst="rect">
            <a:avLst/>
          </a:prstGeom>
          <a:noFill/>
        </p:spPr>
        <p:txBody>
          <a:bodyPr wrap="square" rtlCol="0">
            <a:spAutoFit/>
          </a:bodyPr>
          <a:lstStyle/>
          <a:p>
            <a:r>
              <a:rPr lang="en-US" sz="4400" b="1" dirty="0">
                <a:highlight>
                  <a:srgbClr val="FFFF00"/>
                </a:highlight>
              </a:rPr>
              <a:t>Home Alone</a:t>
            </a:r>
          </a:p>
        </p:txBody>
      </p:sp>
    </p:spTree>
    <p:extLst>
      <p:ext uri="{BB962C8B-B14F-4D97-AF65-F5344CB8AC3E}">
        <p14:creationId xmlns:p14="http://schemas.microsoft.com/office/powerpoint/2010/main" val="100478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2425BC-076C-4791-B196-B8FA74BADD81}"/>
              </a:ext>
            </a:extLst>
          </p:cNvPr>
          <p:cNvSpPr/>
          <p:nvPr/>
        </p:nvSpPr>
        <p:spPr>
          <a:xfrm>
            <a:off x="3284483" y="936974"/>
            <a:ext cx="6096000" cy="3539430"/>
          </a:xfrm>
          <a:prstGeom prst="rect">
            <a:avLst/>
          </a:prstGeom>
        </p:spPr>
        <p:txBody>
          <a:bodyPr>
            <a:spAutoFit/>
          </a:bodyPr>
          <a:lstStyle/>
          <a:p>
            <a:r>
              <a:rPr lang="en-US" sz="3200" b="0" i="0" u="none" strike="noStrike" dirty="0">
                <a:solidFill>
                  <a:srgbClr val="000000"/>
                </a:solidFill>
                <a:effectLst/>
                <a:latin typeface="Calibri" panose="020F0502020204030204" pitchFamily="34" charset="0"/>
              </a:rPr>
              <a:t>This is a low angle shot. It shows the moms perspective from the bottom of the stairs. The use of this shot depicts how Kevin is looking down on his family because of how he is treated. He thinks he would be better off without them.</a:t>
            </a:r>
            <a:endParaRPr lang="en-US" sz="3200" dirty="0"/>
          </a:p>
        </p:txBody>
      </p:sp>
      <p:pic>
        <p:nvPicPr>
          <p:cNvPr id="3" name="Picture 2">
            <a:extLst>
              <a:ext uri="{FF2B5EF4-FFF2-40B4-BE49-F238E27FC236}">
                <a16:creationId xmlns:a16="http://schemas.microsoft.com/office/drawing/2014/main" id="{13E4B86F-2568-4E1D-9CEC-2089A513E569}"/>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4" name="Picture 3">
            <a:extLst>
              <a:ext uri="{FF2B5EF4-FFF2-40B4-BE49-F238E27FC236}">
                <a16:creationId xmlns:a16="http://schemas.microsoft.com/office/drawing/2014/main" id="{115D8D3C-BEB3-4924-A12B-2A031E547063}"/>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6096001" y="5707118"/>
            <a:ext cx="6095999" cy="1129348"/>
          </a:xfrm>
          <a:prstGeom prst="rect">
            <a:avLst/>
          </a:prstGeom>
        </p:spPr>
      </p:pic>
    </p:spTree>
    <p:extLst>
      <p:ext uri="{BB962C8B-B14F-4D97-AF65-F5344CB8AC3E}">
        <p14:creationId xmlns:p14="http://schemas.microsoft.com/office/powerpoint/2010/main" val="100440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A064FFC-EEF6-4446-84D3-E9F8E486E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44" y="325492"/>
            <a:ext cx="8226313" cy="40573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10B51D-EAF7-43E1-8798-84BE5F895F11}"/>
              </a:ext>
            </a:extLst>
          </p:cNvPr>
          <p:cNvSpPr/>
          <p:nvPr/>
        </p:nvSpPr>
        <p:spPr>
          <a:xfrm>
            <a:off x="3586363" y="4852417"/>
            <a:ext cx="5577296" cy="584775"/>
          </a:xfrm>
          <a:prstGeom prst="rect">
            <a:avLst/>
          </a:prstGeom>
        </p:spPr>
        <p:txBody>
          <a:bodyPr wrap="none">
            <a:spAutoFit/>
          </a:bodyPr>
          <a:lstStyle/>
          <a:p>
            <a:r>
              <a:rPr lang="en-US" sz="3200" b="1" dirty="0">
                <a:highlight>
                  <a:srgbClr val="FFFF00"/>
                </a:highlight>
              </a:rPr>
              <a:t>How the Grinch Stole Christmas</a:t>
            </a:r>
          </a:p>
        </p:txBody>
      </p:sp>
    </p:spTree>
    <p:extLst>
      <p:ext uri="{BB962C8B-B14F-4D97-AF65-F5344CB8AC3E}">
        <p14:creationId xmlns:p14="http://schemas.microsoft.com/office/powerpoint/2010/main" val="314131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DB32B-3789-4F6B-9393-61AB3B4759EE}"/>
              </a:ext>
            </a:extLst>
          </p:cNvPr>
          <p:cNvSpPr/>
          <p:nvPr/>
        </p:nvSpPr>
        <p:spPr>
          <a:xfrm>
            <a:off x="3174124" y="618273"/>
            <a:ext cx="6096000" cy="2246769"/>
          </a:xfrm>
          <a:prstGeom prst="rect">
            <a:avLst/>
          </a:prstGeom>
        </p:spPr>
        <p:txBody>
          <a:bodyPr>
            <a:spAutoFit/>
          </a:bodyPr>
          <a:lstStyle/>
          <a:p>
            <a:r>
              <a:rPr lang="en-US" sz="2800" b="0" i="0" u="none" strike="noStrike" dirty="0">
                <a:solidFill>
                  <a:srgbClr val="000000"/>
                </a:solidFill>
                <a:effectLst/>
                <a:latin typeface="Gill Sans MT" panose="020B0502020104020203" pitchFamily="34" charset="0"/>
              </a:rPr>
              <a:t>This long shot establishes the area and shows a big overview of the city.  It shows how the town is decorated with a lot of Christmas decorations which makes the Grinch angry.</a:t>
            </a:r>
            <a:r>
              <a:rPr lang="en-US" b="0" i="0" u="none" strike="noStrike" dirty="0">
                <a:solidFill>
                  <a:srgbClr val="000000"/>
                </a:solidFill>
                <a:effectLst/>
                <a:latin typeface="Gill Sans MT" panose="020B0502020104020203" pitchFamily="34" charset="0"/>
              </a:rPr>
              <a:t> </a:t>
            </a:r>
            <a:endParaRPr lang="en-US" dirty="0"/>
          </a:p>
        </p:txBody>
      </p:sp>
      <p:pic>
        <p:nvPicPr>
          <p:cNvPr id="3" name="Picture 2">
            <a:extLst>
              <a:ext uri="{FF2B5EF4-FFF2-40B4-BE49-F238E27FC236}">
                <a16:creationId xmlns:a16="http://schemas.microsoft.com/office/drawing/2014/main" id="{036E5A5F-0B3C-4D03-A041-2F966B15EFA4}"/>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4" name="Picture 3">
            <a:extLst>
              <a:ext uri="{FF2B5EF4-FFF2-40B4-BE49-F238E27FC236}">
                <a16:creationId xmlns:a16="http://schemas.microsoft.com/office/drawing/2014/main" id="{27D2F33C-B435-4FB0-B5A8-D8501D8B921F}"/>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6096000" y="5707118"/>
            <a:ext cx="6095999" cy="1129348"/>
          </a:xfrm>
          <a:prstGeom prst="rect">
            <a:avLst/>
          </a:prstGeom>
        </p:spPr>
      </p:pic>
    </p:spTree>
    <p:extLst>
      <p:ext uri="{BB962C8B-B14F-4D97-AF65-F5344CB8AC3E}">
        <p14:creationId xmlns:p14="http://schemas.microsoft.com/office/powerpoint/2010/main" val="4017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66399-F726-4ECE-A95A-12B1342C2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665" y="195800"/>
            <a:ext cx="7950829" cy="4518090"/>
          </a:xfrm>
          <a:prstGeom prst="rect">
            <a:avLst/>
          </a:prstGeom>
        </p:spPr>
      </p:pic>
      <p:sp>
        <p:nvSpPr>
          <p:cNvPr id="4" name="TextBox 3">
            <a:extLst>
              <a:ext uri="{FF2B5EF4-FFF2-40B4-BE49-F238E27FC236}">
                <a16:creationId xmlns:a16="http://schemas.microsoft.com/office/drawing/2014/main" id="{D70D3221-7E8B-47EE-A4AB-00A9F31A0DF0}"/>
              </a:ext>
            </a:extLst>
          </p:cNvPr>
          <p:cNvSpPr txBox="1"/>
          <p:nvPr/>
        </p:nvSpPr>
        <p:spPr>
          <a:xfrm>
            <a:off x="5423338" y="5328745"/>
            <a:ext cx="7062952" cy="584775"/>
          </a:xfrm>
          <a:prstGeom prst="rect">
            <a:avLst/>
          </a:prstGeom>
          <a:noFill/>
        </p:spPr>
        <p:txBody>
          <a:bodyPr wrap="square" rtlCol="0">
            <a:spAutoFit/>
          </a:bodyPr>
          <a:lstStyle/>
          <a:p>
            <a:r>
              <a:rPr lang="en-US" sz="3200" b="1" dirty="0">
                <a:highlight>
                  <a:srgbClr val="FFFF00"/>
                </a:highlight>
              </a:rPr>
              <a:t>Krampus</a:t>
            </a:r>
          </a:p>
        </p:txBody>
      </p:sp>
    </p:spTree>
    <p:extLst>
      <p:ext uri="{BB962C8B-B14F-4D97-AF65-F5344CB8AC3E}">
        <p14:creationId xmlns:p14="http://schemas.microsoft.com/office/powerpoint/2010/main" val="362466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985B0-8510-4EA3-BCAB-5A2257A88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75" y="2202712"/>
            <a:ext cx="11243249" cy="587784"/>
          </a:xfrm>
          <a:prstGeom prst="rect">
            <a:avLst/>
          </a:prstGeom>
        </p:spPr>
      </p:pic>
      <p:pic>
        <p:nvPicPr>
          <p:cNvPr id="6" name="Picture 5">
            <a:extLst>
              <a:ext uri="{FF2B5EF4-FFF2-40B4-BE49-F238E27FC236}">
                <a16:creationId xmlns:a16="http://schemas.microsoft.com/office/drawing/2014/main" id="{E5AE6FF3-FE1B-43D6-A69E-DC1EB187B5C6}"/>
              </a:ext>
            </a:extLst>
          </p:cNvPr>
          <p:cNvPicPr>
            <a:picLocks noChangeAspect="1"/>
          </p:cNvPicPr>
          <p:nvPr/>
        </p:nvPicPr>
        <p:blipFill rotWithShape="1">
          <a:blip r:embed="rId3">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7" name="Picture 6">
            <a:extLst>
              <a:ext uri="{FF2B5EF4-FFF2-40B4-BE49-F238E27FC236}">
                <a16:creationId xmlns:a16="http://schemas.microsoft.com/office/drawing/2014/main" id="{5791629C-3A2D-4BB4-8B51-342450E5978F}"/>
              </a:ext>
            </a:extLst>
          </p:cNvPr>
          <p:cNvPicPr>
            <a:picLocks noChangeAspect="1"/>
          </p:cNvPicPr>
          <p:nvPr/>
        </p:nvPicPr>
        <p:blipFill rotWithShape="1">
          <a:blip r:embed="rId3">
            <a:extLst>
              <a:ext uri="{28A0092B-C50C-407E-A947-70E740481C1C}">
                <a14:useLocalDpi xmlns:a14="http://schemas.microsoft.com/office/drawing/2010/main" val="0"/>
              </a:ext>
            </a:extLst>
          </a:blip>
          <a:srcRect l="9425" t="12269" r="9540" b="59891"/>
          <a:stretch/>
        </p:blipFill>
        <p:spPr>
          <a:xfrm>
            <a:off x="6095999" y="5707118"/>
            <a:ext cx="6095999" cy="1129348"/>
          </a:xfrm>
          <a:prstGeom prst="rect">
            <a:avLst/>
          </a:prstGeom>
        </p:spPr>
      </p:pic>
    </p:spTree>
    <p:extLst>
      <p:ext uri="{BB962C8B-B14F-4D97-AF65-F5344CB8AC3E}">
        <p14:creationId xmlns:p14="http://schemas.microsoft.com/office/powerpoint/2010/main" val="74535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459233_rs|3" descr="4f851aac-d63f-447a-ab1d-39593aff27f7">
            <a:extLst>
              <a:ext uri="{FF2B5EF4-FFF2-40B4-BE49-F238E27FC236}">
                <a16:creationId xmlns:a16="http://schemas.microsoft.com/office/drawing/2014/main" id="{33D8AD2C-CEA6-4EC6-9B59-38FA72FF1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825" y="422713"/>
            <a:ext cx="7778324" cy="43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053F4C-7B84-4213-8F32-F32AB4E506C3}"/>
              </a:ext>
            </a:extLst>
          </p:cNvPr>
          <p:cNvSpPr txBox="1"/>
          <p:nvPr/>
        </p:nvSpPr>
        <p:spPr>
          <a:xfrm>
            <a:off x="4603531" y="5328744"/>
            <a:ext cx="8192990" cy="769441"/>
          </a:xfrm>
          <a:prstGeom prst="rect">
            <a:avLst/>
          </a:prstGeom>
          <a:noFill/>
        </p:spPr>
        <p:txBody>
          <a:bodyPr wrap="square" rtlCol="0">
            <a:spAutoFit/>
          </a:bodyPr>
          <a:lstStyle/>
          <a:p>
            <a:r>
              <a:rPr lang="en-US" sz="4400" b="1" dirty="0">
                <a:highlight>
                  <a:srgbClr val="FFFF00"/>
                </a:highlight>
              </a:rPr>
              <a:t>Home Alone</a:t>
            </a:r>
          </a:p>
        </p:txBody>
      </p:sp>
    </p:spTree>
    <p:extLst>
      <p:ext uri="{BB962C8B-B14F-4D97-AF65-F5344CB8AC3E}">
        <p14:creationId xmlns:p14="http://schemas.microsoft.com/office/powerpoint/2010/main" val="419699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A8C16-540B-40B7-AE33-DFACF9B816DB}"/>
              </a:ext>
            </a:extLst>
          </p:cNvPr>
          <p:cNvSpPr/>
          <p:nvPr/>
        </p:nvSpPr>
        <p:spPr>
          <a:xfrm>
            <a:off x="3048000" y="2736503"/>
            <a:ext cx="6096000" cy="1661993"/>
          </a:xfrm>
          <a:prstGeom prst="rect">
            <a:avLst/>
          </a:prstGeom>
        </p:spPr>
        <p:txBody>
          <a:bodyPr>
            <a:spAutoFit/>
          </a:bodyPr>
          <a:lstStyle/>
          <a:p>
            <a:r>
              <a:rPr lang="en-US" sz="4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Birds</a:t>
            </a:r>
            <a:r>
              <a:rPr lang="en-US" dirty="0">
                <a:latin typeface="Calibri" panose="020F0502020204030204" pitchFamily="34" charset="0"/>
                <a:ea typeface="Calibri" panose="020F0502020204030204" pitchFamily="34" charset="0"/>
              </a:rPr>
              <a:t> Eye Shot (aka: Extreme </a:t>
            </a:r>
            <a:r>
              <a:rPr lang="en-US">
                <a:latin typeface="Calibri" panose="020F0502020204030204" pitchFamily="34" charset="0"/>
                <a:ea typeface="Calibri" panose="020F0502020204030204" pitchFamily="34" charset="0"/>
              </a:rPr>
              <a:t>High Angle)- </a:t>
            </a:r>
            <a:r>
              <a:rPr lang="en-US" dirty="0">
                <a:latin typeface="Calibri" panose="020F0502020204030204" pitchFamily="34" charset="0"/>
                <a:ea typeface="Calibri" panose="020F0502020204030204" pitchFamily="34" charset="0"/>
              </a:rPr>
              <a:t>Shows how hectic the family gathering is and how unorganized they are. Foreshadows how they’re ignorant and possibly forget things  easily</a:t>
            </a:r>
          </a:p>
        </p:txBody>
      </p:sp>
    </p:spTree>
    <p:extLst>
      <p:ext uri="{BB962C8B-B14F-4D97-AF65-F5344CB8AC3E}">
        <p14:creationId xmlns:p14="http://schemas.microsoft.com/office/powerpoint/2010/main" val="228390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E417153-6E6F-4B34-9454-E96A8848A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33" y="447345"/>
            <a:ext cx="10728134" cy="4298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B8809E-9543-462C-BE4B-050529B97089}"/>
              </a:ext>
            </a:extLst>
          </p:cNvPr>
          <p:cNvSpPr txBox="1"/>
          <p:nvPr/>
        </p:nvSpPr>
        <p:spPr>
          <a:xfrm>
            <a:off x="5423338" y="5328745"/>
            <a:ext cx="7062952" cy="584775"/>
          </a:xfrm>
          <a:prstGeom prst="rect">
            <a:avLst/>
          </a:prstGeom>
          <a:noFill/>
        </p:spPr>
        <p:txBody>
          <a:bodyPr wrap="square" rtlCol="0">
            <a:spAutoFit/>
          </a:bodyPr>
          <a:lstStyle/>
          <a:p>
            <a:r>
              <a:rPr lang="en-US" sz="3200" b="1" dirty="0">
                <a:highlight>
                  <a:srgbClr val="FFFF00"/>
                </a:highlight>
              </a:rPr>
              <a:t>Krampus</a:t>
            </a:r>
          </a:p>
        </p:txBody>
      </p:sp>
    </p:spTree>
    <p:extLst>
      <p:ext uri="{BB962C8B-B14F-4D97-AF65-F5344CB8AC3E}">
        <p14:creationId xmlns:p14="http://schemas.microsoft.com/office/powerpoint/2010/main" val="404784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2CDB66-3BD3-4A6F-AB59-90457A88046A}"/>
              </a:ext>
            </a:extLst>
          </p:cNvPr>
          <p:cNvSpPr/>
          <p:nvPr/>
        </p:nvSpPr>
        <p:spPr>
          <a:xfrm>
            <a:off x="3426373" y="1377214"/>
            <a:ext cx="6096000" cy="1938992"/>
          </a:xfrm>
          <a:prstGeom prst="rect">
            <a:avLst/>
          </a:prstGeom>
        </p:spPr>
        <p:txBody>
          <a:bodyPr>
            <a:spAutoFit/>
          </a:bodyPr>
          <a:lstStyle/>
          <a:p>
            <a:r>
              <a:rPr lang="en-US" sz="2400" b="0" i="0" u="none" strike="noStrike" dirty="0">
                <a:solidFill>
                  <a:srgbClr val="000000"/>
                </a:solidFill>
                <a:effectLst/>
                <a:latin typeface="Bahnschrift SemiBold" panose="020B0502040204020203" pitchFamily="34" charset="0"/>
              </a:rPr>
              <a:t>Shows the house where everyone is and how there is a dark cloud overhead. This represents the fact that danger is coming/a supernatural force is making it’s way to the family.</a:t>
            </a:r>
            <a:endParaRPr lang="en-US" sz="2400" dirty="0"/>
          </a:p>
        </p:txBody>
      </p:sp>
      <p:pic>
        <p:nvPicPr>
          <p:cNvPr id="3" name="Picture 2">
            <a:extLst>
              <a:ext uri="{FF2B5EF4-FFF2-40B4-BE49-F238E27FC236}">
                <a16:creationId xmlns:a16="http://schemas.microsoft.com/office/drawing/2014/main" id="{E0601ADF-21D6-4457-8B6B-9FEE97C41090}"/>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4" name="Picture 3">
            <a:extLst>
              <a:ext uri="{FF2B5EF4-FFF2-40B4-BE49-F238E27FC236}">
                <a16:creationId xmlns:a16="http://schemas.microsoft.com/office/drawing/2014/main" id="{D6A27FFA-624D-4332-85EF-374B918B7CDA}"/>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6096000" y="5707118"/>
            <a:ext cx="6095999" cy="1129348"/>
          </a:xfrm>
          <a:prstGeom prst="rect">
            <a:avLst/>
          </a:prstGeom>
        </p:spPr>
      </p:pic>
    </p:spTree>
    <p:extLst>
      <p:ext uri="{BB962C8B-B14F-4D97-AF65-F5344CB8AC3E}">
        <p14:creationId xmlns:p14="http://schemas.microsoft.com/office/powerpoint/2010/main" val="365205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710332-D276-4259-819B-E2BC9F4F3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620" y="156204"/>
            <a:ext cx="9778701" cy="5798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4F7FCB-5B3F-4D56-81B6-B3DB7B575D86}"/>
              </a:ext>
            </a:extLst>
          </p:cNvPr>
          <p:cNvSpPr txBox="1"/>
          <p:nvPr/>
        </p:nvSpPr>
        <p:spPr>
          <a:xfrm>
            <a:off x="5109080" y="5954630"/>
            <a:ext cx="2569780" cy="584775"/>
          </a:xfrm>
          <a:prstGeom prst="rect">
            <a:avLst/>
          </a:prstGeom>
          <a:noFill/>
        </p:spPr>
        <p:txBody>
          <a:bodyPr wrap="square" rtlCol="0">
            <a:spAutoFit/>
          </a:bodyPr>
          <a:lstStyle/>
          <a:p>
            <a:r>
              <a:rPr lang="en-US" sz="3200" dirty="0">
                <a:highlight>
                  <a:srgbClr val="FFFF00"/>
                </a:highlight>
                <a:cs typeface="Aharoni" panose="02010803020104030203" pitchFamily="2" charset="-79"/>
              </a:rPr>
              <a:t>GREMLINS</a:t>
            </a:r>
          </a:p>
        </p:txBody>
      </p:sp>
    </p:spTree>
    <p:extLst>
      <p:ext uri="{BB962C8B-B14F-4D97-AF65-F5344CB8AC3E}">
        <p14:creationId xmlns:p14="http://schemas.microsoft.com/office/powerpoint/2010/main" val="20770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37060-7688-400A-86BC-3159ECFCA242}"/>
              </a:ext>
            </a:extLst>
          </p:cNvPr>
          <p:cNvSpPr/>
          <p:nvPr/>
        </p:nvSpPr>
        <p:spPr>
          <a:xfrm>
            <a:off x="3442138" y="1331112"/>
            <a:ext cx="6096000" cy="2246769"/>
          </a:xfrm>
          <a:prstGeom prst="rect">
            <a:avLst/>
          </a:prstGeom>
        </p:spPr>
        <p:txBody>
          <a:bodyPr>
            <a:spAutoFit/>
          </a:bodyPr>
          <a:lstStyle/>
          <a:p>
            <a:r>
              <a:rPr lang="en-US" sz="2800" b="0" i="0" u="none" strike="noStrike" dirty="0">
                <a:solidFill>
                  <a:srgbClr val="000000"/>
                </a:solidFill>
                <a:effectLst/>
                <a:latin typeface="Rockwell" panose="02060603020205020403" pitchFamily="18" charset="0"/>
              </a:rPr>
              <a:t>This low angle shot signifies how there is something unknown in the box and the shot is low to show the man’s curiosity and fear as he looks inside the mailbox to find a gremlin.</a:t>
            </a:r>
            <a:endParaRPr lang="en-US" sz="2800" dirty="0"/>
          </a:p>
        </p:txBody>
      </p:sp>
      <p:pic>
        <p:nvPicPr>
          <p:cNvPr id="5" name="Picture 4">
            <a:extLst>
              <a:ext uri="{FF2B5EF4-FFF2-40B4-BE49-F238E27FC236}">
                <a16:creationId xmlns:a16="http://schemas.microsoft.com/office/drawing/2014/main" id="{1ACEB1BC-2DD3-46A7-B747-81EB12E9737F}"/>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6" name="Picture 5">
            <a:extLst>
              <a:ext uri="{FF2B5EF4-FFF2-40B4-BE49-F238E27FC236}">
                <a16:creationId xmlns:a16="http://schemas.microsoft.com/office/drawing/2014/main" id="{C7596DFF-E956-47C6-845D-1D9D62632B95}"/>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6096000" y="5728652"/>
            <a:ext cx="6095999" cy="1129348"/>
          </a:xfrm>
          <a:prstGeom prst="rect">
            <a:avLst/>
          </a:prstGeom>
        </p:spPr>
      </p:pic>
    </p:spTree>
    <p:extLst>
      <p:ext uri="{BB962C8B-B14F-4D97-AF65-F5344CB8AC3E}">
        <p14:creationId xmlns:p14="http://schemas.microsoft.com/office/powerpoint/2010/main" val="403041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6B8B1-CA9B-470D-B2ED-4E6E51D8F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466" y="173486"/>
            <a:ext cx="9360378" cy="5612459"/>
          </a:xfrm>
          <a:prstGeom prst="rect">
            <a:avLst/>
          </a:prstGeom>
        </p:spPr>
      </p:pic>
      <p:sp>
        <p:nvSpPr>
          <p:cNvPr id="3" name="TextBox 2">
            <a:extLst>
              <a:ext uri="{FF2B5EF4-FFF2-40B4-BE49-F238E27FC236}">
                <a16:creationId xmlns:a16="http://schemas.microsoft.com/office/drawing/2014/main" id="{BF71DEED-9F62-450F-AEE8-90CF42D46F84}"/>
              </a:ext>
            </a:extLst>
          </p:cNvPr>
          <p:cNvSpPr txBox="1"/>
          <p:nvPr/>
        </p:nvSpPr>
        <p:spPr>
          <a:xfrm>
            <a:off x="1319048" y="5976628"/>
            <a:ext cx="9869214" cy="707886"/>
          </a:xfrm>
          <a:prstGeom prst="rect">
            <a:avLst/>
          </a:prstGeom>
          <a:noFill/>
        </p:spPr>
        <p:txBody>
          <a:bodyPr wrap="square" rtlCol="0">
            <a:spAutoFit/>
          </a:bodyPr>
          <a:lstStyle/>
          <a:p>
            <a:pPr algn="ctr"/>
            <a:r>
              <a:rPr lang="en-US" sz="4000" b="1" dirty="0">
                <a:highlight>
                  <a:srgbClr val="FFFF00"/>
                </a:highlight>
              </a:rPr>
              <a:t>Elf</a:t>
            </a:r>
          </a:p>
        </p:txBody>
      </p:sp>
    </p:spTree>
    <p:extLst>
      <p:ext uri="{BB962C8B-B14F-4D97-AF65-F5344CB8AC3E}">
        <p14:creationId xmlns:p14="http://schemas.microsoft.com/office/powerpoint/2010/main" val="37077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BAD50-1A2D-448B-A580-F85EAF02679B}"/>
              </a:ext>
            </a:extLst>
          </p:cNvPr>
          <p:cNvSpPr/>
          <p:nvPr/>
        </p:nvSpPr>
        <p:spPr>
          <a:xfrm>
            <a:off x="3048000" y="1182231"/>
            <a:ext cx="6096000" cy="2246769"/>
          </a:xfrm>
          <a:prstGeom prst="rect">
            <a:avLst/>
          </a:prstGeom>
        </p:spPr>
        <p:txBody>
          <a:bodyPr>
            <a:spAutoFit/>
          </a:bodyPr>
          <a:lstStyle/>
          <a:p>
            <a:pPr algn="ctr"/>
            <a:r>
              <a:rPr lang="en-US" sz="2800" dirty="0"/>
              <a:t>Long Shot/ Establishing Shot: In this photo, you can see that Buddy has a very long, grueling trip ahead of him, to get to New York. His goal is to find and be with his father.  </a:t>
            </a:r>
          </a:p>
        </p:txBody>
      </p:sp>
      <p:pic>
        <p:nvPicPr>
          <p:cNvPr id="5" name="Picture 4">
            <a:extLst>
              <a:ext uri="{FF2B5EF4-FFF2-40B4-BE49-F238E27FC236}">
                <a16:creationId xmlns:a16="http://schemas.microsoft.com/office/drawing/2014/main" id="{D8401A9E-5D13-409B-9871-D4AAFF74AD9D}"/>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6" name="Picture 5">
            <a:extLst>
              <a:ext uri="{FF2B5EF4-FFF2-40B4-BE49-F238E27FC236}">
                <a16:creationId xmlns:a16="http://schemas.microsoft.com/office/drawing/2014/main" id="{4E5DE942-78C7-4508-BDB0-EF85810E2182}"/>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6096000" y="5707118"/>
            <a:ext cx="6095999" cy="1129348"/>
          </a:xfrm>
          <a:prstGeom prst="rect">
            <a:avLst/>
          </a:prstGeom>
        </p:spPr>
      </p:pic>
    </p:spTree>
    <p:extLst>
      <p:ext uri="{BB962C8B-B14F-4D97-AF65-F5344CB8AC3E}">
        <p14:creationId xmlns:p14="http://schemas.microsoft.com/office/powerpoint/2010/main" val="333651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A6FE894-4A3D-4477-925B-2B2317203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86" y="386254"/>
            <a:ext cx="10966027" cy="38073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7D86B5-BECA-4024-9B3D-911792A6E956}"/>
              </a:ext>
            </a:extLst>
          </p:cNvPr>
          <p:cNvSpPr txBox="1"/>
          <p:nvPr/>
        </p:nvSpPr>
        <p:spPr>
          <a:xfrm>
            <a:off x="2916621" y="4934607"/>
            <a:ext cx="9869214" cy="707886"/>
          </a:xfrm>
          <a:prstGeom prst="rect">
            <a:avLst/>
          </a:prstGeom>
          <a:noFill/>
        </p:spPr>
        <p:txBody>
          <a:bodyPr wrap="square" rtlCol="0">
            <a:spAutoFit/>
          </a:bodyPr>
          <a:lstStyle/>
          <a:p>
            <a:r>
              <a:rPr lang="en-US" sz="4000" b="1" dirty="0">
                <a:highlight>
                  <a:srgbClr val="FFFF00"/>
                </a:highlight>
              </a:rPr>
              <a:t>How the Grinch Stole Christmas</a:t>
            </a:r>
          </a:p>
        </p:txBody>
      </p:sp>
    </p:spTree>
    <p:extLst>
      <p:ext uri="{BB962C8B-B14F-4D97-AF65-F5344CB8AC3E}">
        <p14:creationId xmlns:p14="http://schemas.microsoft.com/office/powerpoint/2010/main" val="270314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1ACDEB-C41B-4699-9C3F-CACF4BF2506A}"/>
              </a:ext>
            </a:extLst>
          </p:cNvPr>
          <p:cNvSpPr/>
          <p:nvPr/>
        </p:nvSpPr>
        <p:spPr>
          <a:xfrm>
            <a:off x="2921876" y="691506"/>
            <a:ext cx="6096000" cy="2677656"/>
          </a:xfrm>
          <a:prstGeom prst="rect">
            <a:avLst/>
          </a:prstGeom>
        </p:spPr>
        <p:txBody>
          <a:bodyPr>
            <a:spAutoFit/>
          </a:bodyPr>
          <a:lstStyle/>
          <a:p>
            <a:pPr fontAlgn="base">
              <a:buFont typeface="Arial" panose="020B0604020202020204" pitchFamily="34" charset="0"/>
              <a:buChar char="•"/>
            </a:pPr>
            <a:r>
              <a:rPr lang="en-US" sz="2400" b="0" i="0" u="none" strike="noStrike" dirty="0">
                <a:effectLst/>
                <a:latin typeface="Arial" panose="020B0604020202020204" pitchFamily="34" charset="0"/>
              </a:rPr>
              <a:t>This shot is from the movie, "How The Grinch Stole Christmas".​</a:t>
            </a:r>
          </a:p>
          <a:p>
            <a:pPr fontAlgn="base">
              <a:buFont typeface="Arial" panose="020B0604020202020204" pitchFamily="34" charset="0"/>
              <a:buChar char="•"/>
            </a:pPr>
            <a:r>
              <a:rPr lang="en-US" sz="2400" b="0" i="0" u="none" strike="noStrike" dirty="0">
                <a:effectLst/>
                <a:latin typeface="Arial" panose="020B0604020202020204" pitchFamily="34" charset="0"/>
              </a:rPr>
              <a:t>The low angle view in the picture makes the mountain, where the Grinch lives, look powerful and threatening. It gives the Grinch power because it paints him a menacing figure who towers over the town.</a:t>
            </a:r>
          </a:p>
        </p:txBody>
      </p:sp>
      <p:pic>
        <p:nvPicPr>
          <p:cNvPr id="4" name="Picture 3">
            <a:extLst>
              <a:ext uri="{FF2B5EF4-FFF2-40B4-BE49-F238E27FC236}">
                <a16:creationId xmlns:a16="http://schemas.microsoft.com/office/drawing/2014/main" id="{0C868780-DF30-4F86-97B0-EC2DCCE629D8}"/>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7" name="Picture 6">
            <a:extLst>
              <a:ext uri="{FF2B5EF4-FFF2-40B4-BE49-F238E27FC236}">
                <a16:creationId xmlns:a16="http://schemas.microsoft.com/office/drawing/2014/main" id="{A246E150-99F2-4E72-AF74-E9248D68571E}"/>
              </a:ext>
            </a:extLst>
          </p:cNvPr>
          <p:cNvPicPr>
            <a:picLocks noChangeAspect="1"/>
          </p:cNvPicPr>
          <p:nvPr/>
        </p:nvPicPr>
        <p:blipFill rotWithShape="1">
          <a:blip r:embed="rId2">
            <a:extLst>
              <a:ext uri="{28A0092B-C50C-407E-A947-70E740481C1C}">
                <a14:useLocalDpi xmlns:a14="http://schemas.microsoft.com/office/drawing/2010/main" val="0"/>
              </a:ext>
            </a:extLst>
          </a:blip>
          <a:srcRect l="9425" t="12269" r="9540" b="59891"/>
          <a:stretch/>
        </p:blipFill>
        <p:spPr>
          <a:xfrm>
            <a:off x="6096001" y="5707118"/>
            <a:ext cx="6095999" cy="1129348"/>
          </a:xfrm>
          <a:prstGeom prst="rect">
            <a:avLst/>
          </a:prstGeom>
        </p:spPr>
      </p:pic>
    </p:spTree>
    <p:extLst>
      <p:ext uri="{BB962C8B-B14F-4D97-AF65-F5344CB8AC3E}">
        <p14:creationId xmlns:p14="http://schemas.microsoft.com/office/powerpoint/2010/main" val="200821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7FBEA6-230F-43D3-9A90-3F1B6ACC1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186" y="1201989"/>
            <a:ext cx="9176634" cy="5179236"/>
          </a:xfrm>
          <a:prstGeom prst="rect">
            <a:avLst/>
          </a:prstGeom>
        </p:spPr>
      </p:pic>
      <p:sp>
        <p:nvSpPr>
          <p:cNvPr id="4" name="Rectangle 3">
            <a:extLst>
              <a:ext uri="{FF2B5EF4-FFF2-40B4-BE49-F238E27FC236}">
                <a16:creationId xmlns:a16="http://schemas.microsoft.com/office/drawing/2014/main" id="{992F8E1E-795B-4372-98BF-DA27D4E02921}"/>
              </a:ext>
            </a:extLst>
          </p:cNvPr>
          <p:cNvSpPr/>
          <p:nvPr/>
        </p:nvSpPr>
        <p:spPr>
          <a:xfrm>
            <a:off x="3500855" y="254607"/>
            <a:ext cx="5577296" cy="584775"/>
          </a:xfrm>
          <a:prstGeom prst="rect">
            <a:avLst/>
          </a:prstGeom>
        </p:spPr>
        <p:txBody>
          <a:bodyPr wrap="none">
            <a:spAutoFit/>
          </a:bodyPr>
          <a:lstStyle/>
          <a:p>
            <a:r>
              <a:rPr lang="en-US" sz="3200" b="1" dirty="0">
                <a:highlight>
                  <a:srgbClr val="FFFF00"/>
                </a:highlight>
              </a:rPr>
              <a:t>How the Grinch Stole Christmas</a:t>
            </a:r>
          </a:p>
        </p:txBody>
      </p:sp>
    </p:spTree>
    <p:extLst>
      <p:ext uri="{BB962C8B-B14F-4D97-AF65-F5344CB8AC3E}">
        <p14:creationId xmlns:p14="http://schemas.microsoft.com/office/powerpoint/2010/main" val="172366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62FB9-DDC9-4C66-A179-B8170E085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501" y="254435"/>
            <a:ext cx="7927850" cy="4695938"/>
          </a:xfrm>
          <a:prstGeom prst="rect">
            <a:avLst/>
          </a:prstGeom>
        </p:spPr>
      </p:pic>
      <p:pic>
        <p:nvPicPr>
          <p:cNvPr id="4" name="Picture 3">
            <a:extLst>
              <a:ext uri="{FF2B5EF4-FFF2-40B4-BE49-F238E27FC236}">
                <a16:creationId xmlns:a16="http://schemas.microsoft.com/office/drawing/2014/main" id="{9277745E-ABE2-43FA-8940-A0D3B60666C2}"/>
              </a:ext>
            </a:extLst>
          </p:cNvPr>
          <p:cNvPicPr>
            <a:picLocks noChangeAspect="1"/>
          </p:cNvPicPr>
          <p:nvPr/>
        </p:nvPicPr>
        <p:blipFill rotWithShape="1">
          <a:blip r:embed="rId3">
            <a:extLst>
              <a:ext uri="{28A0092B-C50C-407E-A947-70E740481C1C}">
                <a14:useLocalDpi xmlns:a14="http://schemas.microsoft.com/office/drawing/2010/main" val="0"/>
              </a:ext>
            </a:extLst>
          </a:blip>
          <a:srcRect l="9425" t="12269" r="9540" b="59891"/>
          <a:stretch/>
        </p:blipFill>
        <p:spPr>
          <a:xfrm>
            <a:off x="1" y="5707118"/>
            <a:ext cx="6095999" cy="1129348"/>
          </a:xfrm>
          <a:prstGeom prst="rect">
            <a:avLst/>
          </a:prstGeom>
        </p:spPr>
      </p:pic>
      <p:pic>
        <p:nvPicPr>
          <p:cNvPr id="5" name="Picture 4">
            <a:extLst>
              <a:ext uri="{FF2B5EF4-FFF2-40B4-BE49-F238E27FC236}">
                <a16:creationId xmlns:a16="http://schemas.microsoft.com/office/drawing/2014/main" id="{AFD4DC2A-1AA0-4C1A-817D-F9F73C7BB741}"/>
              </a:ext>
            </a:extLst>
          </p:cNvPr>
          <p:cNvPicPr>
            <a:picLocks noChangeAspect="1"/>
          </p:cNvPicPr>
          <p:nvPr/>
        </p:nvPicPr>
        <p:blipFill rotWithShape="1">
          <a:blip r:embed="rId3">
            <a:extLst>
              <a:ext uri="{28A0092B-C50C-407E-A947-70E740481C1C}">
                <a14:useLocalDpi xmlns:a14="http://schemas.microsoft.com/office/drawing/2010/main" val="0"/>
              </a:ext>
            </a:extLst>
          </a:blip>
          <a:srcRect l="9425" t="12269" r="9540" b="59891"/>
          <a:stretch/>
        </p:blipFill>
        <p:spPr>
          <a:xfrm>
            <a:off x="6096000" y="5707118"/>
            <a:ext cx="6095999" cy="1129348"/>
          </a:xfrm>
          <a:prstGeom prst="rect">
            <a:avLst/>
          </a:prstGeom>
        </p:spPr>
      </p:pic>
    </p:spTree>
    <p:extLst>
      <p:ext uri="{BB962C8B-B14F-4D97-AF65-F5344CB8AC3E}">
        <p14:creationId xmlns:p14="http://schemas.microsoft.com/office/powerpoint/2010/main" val="2673899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261</Words>
  <Application>Microsoft Office PowerPoint</Application>
  <PresentationFormat>Widescreen</PresentationFormat>
  <Paragraphs>19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Aharoni</vt:lpstr>
      <vt:lpstr>Arial</vt:lpstr>
      <vt:lpstr>Bahnschrift SemiBold</vt:lpstr>
      <vt:lpstr>Calibri</vt:lpstr>
      <vt:lpstr>Calibri Light</vt:lpstr>
      <vt:lpstr>Gill Sans MT</vt:lpstr>
      <vt:lpstr>Rockwell</vt:lpstr>
      <vt:lpstr>Times New Roman</vt:lpstr>
      <vt:lpstr>Office Theme</vt:lpstr>
      <vt:lpstr>Student Work-Techniques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Work-Techniques</dc:title>
  <dc:creator>REMAR, COLLEEN</dc:creator>
  <cp:lastModifiedBy>REMAR, COLLEEN</cp:lastModifiedBy>
  <cp:revision>6</cp:revision>
  <dcterms:created xsi:type="dcterms:W3CDTF">2018-11-29T15:03:03Z</dcterms:created>
  <dcterms:modified xsi:type="dcterms:W3CDTF">2018-11-29T17:26:47Z</dcterms:modified>
</cp:coreProperties>
</file>